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15"/>
      <p:bold r:id="rId16"/>
      <p:italic r:id="rId17"/>
      <p:boldItalic r:id="rId18"/>
    </p:embeddedFont>
    <p:embeddedFont>
      <p:font typeface="EB Garamond" panose="020B0604020202020204" charset="0"/>
      <p:regular r:id="rId19"/>
      <p:bold r:id="rId20"/>
      <p:italic r:id="rId21"/>
      <p:boldItalic r:id="rId22"/>
    </p:embeddedFont>
    <p:embeddedFont>
      <p:font typeface="EB Garamond Medium" panose="020B0604020202020204" charset="0"/>
      <p:regular r:id="rId23"/>
      <p:bold r:id="rId24"/>
      <p:italic r:id="rId25"/>
      <p:boldItalic r:id="rId26"/>
    </p:embeddedFont>
    <p:embeddedFont>
      <p:font typeface="EB Garamond SemiBold" panose="020B0604020202020204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0F299B-BEA4-432E-882A-E12BF32848B0}">
  <a:tblStyle styleId="{DF0F299B-BEA4-432E-882A-E12BF32848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8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5330956fd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5330956fd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5330956fd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5330956fd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5330956fd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5330956fd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2b3e85ce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2b3e85ce9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2b3e85ce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2b3e85ce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2b3e85ce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2b3e85ce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2b3e85ce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2b3e85ce9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2b3e85ce9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2b3e85ce9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4ebc32ec5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4ebc32ec5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2b3e85ce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2b3e85ce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5330956f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5330956fd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">
  <p:cSld name="Diapositive de titre">
    <p:bg>
      <p:bgPr>
        <a:blipFill rotWithShape="1">
          <a:blip r:embed="rId2">
            <a:alphaModFix/>
          </a:blip>
          <a:tile tx="0" ty="0" sx="100000" sy="100000" flip="none" algn="tl"/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-5132" y="1544259"/>
            <a:ext cx="9146700" cy="13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143000" y="3302681"/>
            <a:ext cx="6858000" cy="9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901700" y="4817140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342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4197353" y="4817140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8" name="Google Shape;18;p2" descr="https://lh6.googleusercontent.com/KBU9yteF9mcNEnTJ6gWtzPHNHDrnS24EslgbxtL4Bjv-iuDGvHnCJd1PyoREbUly6r51AnRZI8b8MHn2tDOW6izCfuAxfOEp9WGI-mqF8RyfrF2JGlVZakXJ7TG3nPZszKJDxK_biWOm6PlAB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2000" y="1604348"/>
            <a:ext cx="5940000" cy="1251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902189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2993849" y="-582840"/>
            <a:ext cx="3154800" cy="7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901700" y="4817140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342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4197353" y="4817140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 vertical et texte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/>
          <p:nvPr/>
        </p:nvSpPr>
        <p:spPr>
          <a:xfrm>
            <a:off x="6764484" y="0"/>
            <a:ext cx="205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 rot="5400000">
            <a:off x="5559753" y="1516678"/>
            <a:ext cx="4423200" cy="18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 rot="5400000">
            <a:off x="1407067" y="-572372"/>
            <a:ext cx="4423200" cy="5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dt" idx="10"/>
          </p:nvPr>
        </p:nvSpPr>
        <p:spPr>
          <a:xfrm>
            <a:off x="628650" y="4817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342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ftr" idx="11"/>
          </p:nvPr>
        </p:nvSpPr>
        <p:spPr>
          <a:xfrm>
            <a:off x="2832101" y="4817140"/>
            <a:ext cx="320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6054786" y="4817140"/>
            <a:ext cx="65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 1" type="title">
  <p:cSld name="TITLE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>
            <a:off x="-5132" y="1544259"/>
            <a:ext cx="9146700" cy="13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274319" y="1624773"/>
            <a:ext cx="86037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Corbe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1143000" y="2997188"/>
            <a:ext cx="6858000" cy="9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dt" idx="10"/>
          </p:nvPr>
        </p:nvSpPr>
        <p:spPr>
          <a:xfrm>
            <a:off x="901700" y="4817140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342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ftr" idx="11"/>
          </p:nvPr>
        </p:nvSpPr>
        <p:spPr>
          <a:xfrm>
            <a:off x="4197353" y="4817140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34196" y="4827190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1200"/>
            </a:lvl1pPr>
            <a:lvl2pPr marL="0" lvl="1" indent="0" algn="l" rtl="0">
              <a:spcBef>
                <a:spcPts val="0"/>
              </a:spcBef>
              <a:buNone/>
              <a:defRPr sz="1200"/>
            </a:lvl2pPr>
            <a:lvl3pPr marL="0" lvl="2" indent="0" algn="l" rtl="0">
              <a:spcBef>
                <a:spcPts val="0"/>
              </a:spcBef>
              <a:buNone/>
              <a:defRPr sz="1200"/>
            </a:lvl3pPr>
            <a:lvl4pPr marL="0" lvl="3" indent="0" algn="l" rtl="0">
              <a:spcBef>
                <a:spcPts val="0"/>
              </a:spcBef>
              <a:buNone/>
              <a:defRPr sz="1200"/>
            </a:lvl4pPr>
            <a:lvl5pPr marL="0" lvl="4" indent="0" algn="l" rtl="0">
              <a:spcBef>
                <a:spcPts val="0"/>
              </a:spcBef>
              <a:buNone/>
              <a:defRPr sz="1200"/>
            </a:lvl5pPr>
            <a:lvl6pPr marL="0" lvl="5" indent="0" algn="l" rtl="0">
              <a:spcBef>
                <a:spcPts val="0"/>
              </a:spcBef>
              <a:buNone/>
              <a:defRPr sz="1200"/>
            </a:lvl6pPr>
            <a:lvl7pPr marL="0" lvl="6" indent="0" algn="l" rtl="0">
              <a:spcBef>
                <a:spcPts val="0"/>
              </a:spcBef>
              <a:buNone/>
              <a:defRPr sz="1200"/>
            </a:lvl7pPr>
            <a:lvl8pPr marL="0" lvl="7" indent="0" algn="l" rtl="0">
              <a:spcBef>
                <a:spcPts val="0"/>
              </a:spcBef>
              <a:buNone/>
              <a:defRPr sz="1200"/>
            </a:lvl8pPr>
            <a:lvl9pPr marL="0" lvl="8" indent="0" algn="l" rtl="0">
              <a:spcBef>
                <a:spcPts val="0"/>
              </a:spcBef>
              <a:buNone/>
              <a:defRPr sz="12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 de section">
  <p:cSld name="Titre de section">
    <p:bg>
      <p:bgPr>
        <a:blipFill rotWithShape="1">
          <a:blip r:embed="rId2">
            <a:alphaModFix/>
          </a:blip>
          <a:tile tx="0" ty="0" sx="100000" sy="100000" flip="none" algn="tl"/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5132" y="1544259"/>
            <a:ext cx="9146700" cy="13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>
            <a:off x="274319" y="1624773"/>
            <a:ext cx="86037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Corbe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143000" y="3302681"/>
            <a:ext cx="6858000" cy="9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901700" y="4817140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342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197353" y="4817140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902189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02189" y="1508760"/>
            <a:ext cx="7338000" cy="3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1674783" y="4814977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342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197353" y="4817140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974" y="4781937"/>
            <a:ext cx="1468799" cy="309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ide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197353" y="4817140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974" y="4781937"/>
            <a:ext cx="1468799" cy="30904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1674783" y="4814977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342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02189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904008" y="1508760"/>
            <a:ext cx="3566100" cy="3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365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700"/>
              <a:buChar char="▪"/>
              <a:defRPr sz="1700"/>
            </a:lvl1pPr>
            <a:lvl2pPr marL="914400" lvl="1" indent="-3238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Char char="▪"/>
              <a:defRPr sz="1500"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 sz="1200"/>
            </a:lvl5pPr>
            <a:lvl6pPr marL="2743200" lvl="5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 sz="1200"/>
            </a:lvl6pPr>
            <a:lvl7pPr marL="3200400" lvl="6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 sz="1200"/>
            </a:lvl7pPr>
            <a:lvl8pPr marL="3657600" lvl="7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 sz="1200"/>
            </a:lvl8pPr>
            <a:lvl9pPr marL="4114800" lvl="8" indent="-30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Char char="▪"/>
              <a:defRPr sz="12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72793" y="1508760"/>
            <a:ext cx="3566100" cy="3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365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700"/>
              <a:buChar char="▪"/>
              <a:defRPr sz="1700"/>
            </a:lvl1pPr>
            <a:lvl2pPr marL="914400" lvl="1" indent="-3238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Char char="▪"/>
              <a:defRPr sz="1500"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 sz="1200"/>
            </a:lvl5pPr>
            <a:lvl6pPr marL="2743200" lvl="5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 sz="1200"/>
            </a:lvl6pPr>
            <a:lvl7pPr marL="3200400" lvl="6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 sz="1200"/>
            </a:lvl7pPr>
            <a:lvl8pPr marL="3657600" lvl="7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 sz="1200"/>
            </a:lvl8pPr>
            <a:lvl9pPr marL="4114800" lvl="8" indent="-30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Char char="▪"/>
              <a:defRPr sz="12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197353" y="4817140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974" y="4781937"/>
            <a:ext cx="1468799" cy="309047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674783" y="4814977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342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902189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905256" y="1435102"/>
            <a:ext cx="35661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  <a:defRPr sz="1600" b="1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905256" y="1992425"/>
            <a:ext cx="35661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365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700"/>
              <a:buChar char="▪"/>
              <a:defRPr sz="1700"/>
            </a:lvl1pPr>
            <a:lvl2pPr marL="914400" lvl="1" indent="-3238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Char char="▪"/>
              <a:defRPr sz="1500"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 sz="1200"/>
            </a:lvl5pPr>
            <a:lvl6pPr marL="2743200" lvl="5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 sz="1200"/>
            </a:lvl6pPr>
            <a:lvl7pPr marL="3200400" lvl="6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 sz="1200"/>
            </a:lvl7pPr>
            <a:lvl8pPr marL="3657600" lvl="7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 sz="1200"/>
            </a:lvl8pPr>
            <a:lvl9pPr marL="4114800" lvl="8" indent="-30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Char char="▪"/>
              <a:defRPr sz="12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4673423" y="1435102"/>
            <a:ext cx="35661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  <a:defRPr sz="1600" b="1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4"/>
          </p:nvPr>
        </p:nvSpPr>
        <p:spPr>
          <a:xfrm>
            <a:off x="4673423" y="1992423"/>
            <a:ext cx="35661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365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700"/>
              <a:buChar char="▪"/>
              <a:defRPr sz="1700"/>
            </a:lvl1pPr>
            <a:lvl2pPr marL="914400" lvl="1" indent="-3238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Char char="▪"/>
              <a:defRPr sz="1500"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 sz="1200"/>
            </a:lvl5pPr>
            <a:lvl6pPr marL="2743200" lvl="5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 sz="1200"/>
            </a:lvl6pPr>
            <a:lvl7pPr marL="3200400" lvl="6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 sz="1200"/>
            </a:lvl7pPr>
            <a:lvl8pPr marL="3657600" lvl="7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 sz="1200"/>
            </a:lvl8pPr>
            <a:lvl9pPr marL="4114800" lvl="8" indent="-30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Char char="▪"/>
              <a:defRPr sz="12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97353" y="4817140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1674783" y="4814977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342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974" y="4781937"/>
            <a:ext cx="1468799" cy="309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902189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4197353" y="4817140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974" y="4781937"/>
            <a:ext cx="1468799" cy="30904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>
            <a:off x="1674783" y="4814977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342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902189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905256" y="1590040"/>
            <a:ext cx="4594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81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Char char="▪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Char char="▪"/>
              <a:defRPr sz="15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5841767" y="1610614"/>
            <a:ext cx="2400300" cy="25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97353" y="4817140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974" y="4781937"/>
            <a:ext cx="1468799" cy="30904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1674783" y="4814977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342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902189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>
            <a:spLocks noGrp="1"/>
          </p:cNvSpPr>
          <p:nvPr>
            <p:ph type="pic" idx="2"/>
          </p:nvPr>
        </p:nvSpPr>
        <p:spPr>
          <a:xfrm>
            <a:off x="960120" y="1658620"/>
            <a:ext cx="4594800" cy="2949000"/>
          </a:xfrm>
          <a:prstGeom prst="rect">
            <a:avLst/>
          </a:prstGeom>
          <a:solidFill>
            <a:srgbClr val="EEEAE2"/>
          </a:solidFill>
          <a:ln>
            <a:noFill/>
          </a:ln>
        </p:spPr>
        <p:txBody>
          <a:bodyPr spcFirstLastPara="1" wrap="square" lIns="68575" tIns="274325" rIns="68575" bIns="34275" anchor="t" anchorCtr="0"/>
          <a:lstStyle>
            <a:lvl1pPr marR="0"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5843016" y="1612966"/>
            <a:ext cx="24003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4197353" y="4817140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974" y="4781937"/>
            <a:ext cx="1468799" cy="30904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1674783" y="4814977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342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62" y="132082"/>
            <a:ext cx="9141600" cy="123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02189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orbel"/>
              <a:buNone/>
              <a:defRPr sz="3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02189" y="1508760"/>
            <a:ext cx="7338000" cy="3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Char char="▪"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901700" y="4817140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342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4197353" y="4817140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/>
        </p:nvSpPr>
        <p:spPr>
          <a:xfrm>
            <a:off x="3455100" y="1906875"/>
            <a:ext cx="2233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solidFill>
                  <a:srgbClr val="00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RVP2</a:t>
            </a:r>
            <a:endParaRPr sz="6000">
              <a:solidFill>
                <a:srgbClr val="00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311700" y="38620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FFFFFF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Département Motorisation Instrumentée </a:t>
            </a:r>
            <a:endParaRPr sz="2800">
              <a:solidFill>
                <a:srgbClr val="FFFFFF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800" y="150700"/>
            <a:ext cx="2572374" cy="5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334200" y="3166075"/>
            <a:ext cx="8475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1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Écurie Piston Sport Auto </a:t>
            </a:r>
            <a:endParaRPr sz="2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34196" y="4827190"/>
            <a:ext cx="709800" cy="273900"/>
          </a:xfrm>
          <a:prstGeom prst="rect">
            <a:avLst/>
          </a:prstGeom>
        </p:spPr>
        <p:txBody>
          <a:bodyPr spcFirstLastPara="1" wrap="square" lIns="342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3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</p:spPr>
        <p:txBody>
          <a:bodyPr spcFirstLastPara="1" wrap="square" lIns="342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sp>
        <p:nvSpPr>
          <p:cNvPr id="260" name="Google Shape;260;p23"/>
          <p:cNvSpPr txBox="1"/>
          <p:nvPr/>
        </p:nvSpPr>
        <p:spPr>
          <a:xfrm>
            <a:off x="311700" y="322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Contexte général</a:t>
            </a:r>
            <a:endParaRPr sz="2800">
              <a:solidFill>
                <a:srgbClr val="00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61" name="Google Shape;261;p23"/>
          <p:cNvSpPr txBox="1"/>
          <p:nvPr/>
        </p:nvSpPr>
        <p:spPr>
          <a:xfrm>
            <a:off x="311700" y="808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EB Garamond SemiBold"/>
                <a:ea typeface="EB Garamond SemiBold"/>
                <a:cs typeface="EB Garamond SemiBold"/>
                <a:sym typeface="EB Garamond SemiBold"/>
              </a:rPr>
              <a:t>Avancement du projet Optimus (2019)</a:t>
            </a:r>
            <a:endParaRPr sz="1800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pic>
        <p:nvPicPr>
          <p:cNvPr id="262" name="Google Shape;2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350" y="1700213"/>
            <a:ext cx="1561899" cy="277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074" y="1726488"/>
            <a:ext cx="203835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3"/>
          <p:cNvSpPr txBox="1"/>
          <p:nvPr/>
        </p:nvSpPr>
        <p:spPr>
          <a:xfrm>
            <a:off x="6007725" y="1786450"/>
            <a:ext cx="24912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Rollout 2019 :</a:t>
            </a: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Optimus doit être fonctionnel pour le 10 avril</a:t>
            </a: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</p:spPr>
        <p:txBody>
          <a:bodyPr spcFirstLastPara="1" wrap="square" lIns="342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  <p:sp>
        <p:nvSpPr>
          <p:cNvPr id="270" name="Google Shape;270;p24"/>
          <p:cNvSpPr txBox="1"/>
          <p:nvPr/>
        </p:nvSpPr>
        <p:spPr>
          <a:xfrm>
            <a:off x="311700" y="322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Contexte général</a:t>
            </a:r>
            <a:endParaRPr sz="2800">
              <a:solidFill>
                <a:srgbClr val="00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71" name="Google Shape;271;p24"/>
          <p:cNvSpPr txBox="1"/>
          <p:nvPr/>
        </p:nvSpPr>
        <p:spPr>
          <a:xfrm>
            <a:off x="311700" y="808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EB Garamond SemiBold"/>
                <a:ea typeface="EB Garamond SemiBold"/>
                <a:cs typeface="EB Garamond SemiBold"/>
                <a:sym typeface="EB Garamond SemiBold"/>
              </a:rPr>
              <a:t>Lancement du projet Invictus (2020)</a:t>
            </a:r>
            <a:endParaRPr sz="1800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72" name="Google Shape;272;p24"/>
          <p:cNvSpPr txBox="1"/>
          <p:nvPr/>
        </p:nvSpPr>
        <p:spPr>
          <a:xfrm>
            <a:off x="311700" y="1531150"/>
            <a:ext cx="85206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B Garamond Medium"/>
              <a:buChar char="●"/>
            </a:pPr>
            <a:r>
              <a:rPr lang="fr" sz="1800" b="1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Analyse critique du projet Optimus</a:t>
            </a: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B Garamond"/>
              <a:buChar char="●"/>
            </a:pPr>
            <a:r>
              <a:rPr lang="fr" sz="1800" b="1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Objectifs à atteindre pour Invictus</a:t>
            </a: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73" name="Google Shape;2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50" y="2403200"/>
            <a:ext cx="4086225" cy="25812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</p:spPr>
        <p:txBody>
          <a:bodyPr spcFirstLastPara="1" wrap="square" lIns="342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  <p:sp>
        <p:nvSpPr>
          <p:cNvPr id="279" name="Google Shape;279;p25"/>
          <p:cNvSpPr txBox="1"/>
          <p:nvPr/>
        </p:nvSpPr>
        <p:spPr>
          <a:xfrm>
            <a:off x="311700" y="322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Contexte général</a:t>
            </a:r>
            <a:endParaRPr sz="2800">
              <a:solidFill>
                <a:srgbClr val="00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311700" y="808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EB Garamond SemiBold"/>
                <a:ea typeface="EB Garamond SemiBold"/>
                <a:cs typeface="EB Garamond SemiBold"/>
                <a:sym typeface="EB Garamond SemiBold"/>
              </a:rPr>
              <a:t>Budget financier</a:t>
            </a:r>
            <a:endParaRPr sz="1800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graphicFrame>
        <p:nvGraphicFramePr>
          <p:cNvPr id="281" name="Google Shape;281;p25"/>
          <p:cNvGraphicFramePr/>
          <p:nvPr/>
        </p:nvGraphicFramePr>
        <p:xfrm>
          <a:off x="1518650" y="212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{DF0F299B-BEA4-432E-882A-E12BF32848B0}</a:tableStyleId>
              </a:tblPr>
              <a:tblGrid>
                <a:gridCol w="286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FFFF"/>
                          </a:solidFill>
                        </a:rPr>
                        <a:t>Département :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FFFF"/>
                          </a:solidFill>
                        </a:rPr>
                        <a:t>Budget alloué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FFFF"/>
                          </a:solidFill>
                        </a:rPr>
                        <a:t>Châssis équipé :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FFFF"/>
                          </a:solidFill>
                        </a:rPr>
                        <a:t>21 000€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FFFF"/>
                          </a:solidFill>
                        </a:rPr>
                        <a:t>Motorisation :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FFFF"/>
                          </a:solidFill>
                        </a:rPr>
                        <a:t>21 100€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FFFF"/>
                          </a:solidFill>
                        </a:rPr>
                        <a:t>Liaison au sol :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FFFF"/>
                          </a:solidFill>
                        </a:rPr>
                        <a:t>28 200€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FFFF"/>
                          </a:solidFill>
                        </a:rPr>
                        <a:t>Ergonomie et électronique :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FFFF"/>
                          </a:solidFill>
                        </a:rPr>
                        <a:t>6 000€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FFFF"/>
                          </a:solidFill>
                        </a:rPr>
                        <a:t>Divers :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FFFF"/>
                          </a:solidFill>
                        </a:rPr>
                        <a:t>14 000€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FFFF"/>
                          </a:solidFill>
                        </a:rPr>
                        <a:t>TOTAL :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FFFF"/>
                          </a:solidFill>
                        </a:rPr>
                        <a:t>90 300 €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/>
        </p:nvSpPr>
        <p:spPr>
          <a:xfrm>
            <a:off x="311700" y="389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latin typeface="EB Garamond SemiBold"/>
                <a:ea typeface="EB Garamond SemiBold"/>
                <a:cs typeface="EB Garamond SemiBold"/>
                <a:sym typeface="EB Garamond SemiBold"/>
              </a:rPr>
              <a:t>Plan du RVP2</a:t>
            </a:r>
            <a:endParaRPr sz="2800">
              <a:solidFill>
                <a:srgbClr val="00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311700" y="1504300"/>
            <a:ext cx="8520600" cy="11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EB Garamond Medium"/>
              <a:buAutoNum type="romanUcPeriod"/>
            </a:pPr>
            <a:r>
              <a:rPr lang="fr" sz="2400" b="1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Contexte Général</a:t>
            </a:r>
            <a:endParaRPr sz="24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B Garamond"/>
              <a:buAutoNum type="romanUcPeriod"/>
            </a:pP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</p:spPr>
        <p:txBody>
          <a:bodyPr spcFirstLastPara="1" wrap="square" lIns="342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/>
        </p:nvSpPr>
        <p:spPr>
          <a:xfrm>
            <a:off x="311700" y="356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Contexte général</a:t>
            </a:r>
            <a:endParaRPr sz="2800">
              <a:solidFill>
                <a:srgbClr val="00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311700" y="1504300"/>
            <a:ext cx="85206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Objectif de l’EPSA :</a:t>
            </a:r>
            <a:r>
              <a:rPr lang="fr" sz="18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conception et réalisation chaque année d’un véhicule de compétition pouvant participer au Formula Student</a:t>
            </a:r>
            <a:endParaRPr sz="18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l="2173" t="27840" r="2096" b="35435"/>
          <a:stretch/>
        </p:blipFill>
        <p:spPr>
          <a:xfrm>
            <a:off x="1928038" y="2244050"/>
            <a:ext cx="5665625" cy="12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1928100" y="3545800"/>
            <a:ext cx="56655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 gauche à droite dans leur ordre chronologique de sortie:  </a:t>
            </a:r>
            <a:endParaRPr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Dynamix, Atomix, Kinétix, Olympix, 4 véhicules de l’EPSA ayant participé au Formula Student. </a:t>
            </a:r>
            <a:endParaRPr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311700" y="808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EB Garamond SemiBold"/>
                <a:ea typeface="EB Garamond SemiBold"/>
                <a:cs typeface="EB Garamond SemiBold"/>
                <a:sym typeface="EB Garamond SemiBold"/>
              </a:rPr>
              <a:t>l’EPSA</a:t>
            </a:r>
            <a:endParaRPr sz="1800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23" name="Google Shape;123;p16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</p:spPr>
        <p:txBody>
          <a:bodyPr spcFirstLastPara="1" wrap="square" lIns="342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/>
        </p:nvSpPr>
        <p:spPr>
          <a:xfrm>
            <a:off x="311700" y="1456188"/>
            <a:ext cx="85206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Le Formula Student ( abrégé FS) :</a:t>
            </a:r>
            <a:r>
              <a:rPr lang="fr" sz="18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Compétition à renommée internationale (800 écoles), évaluant les compétences ingénieures de l’écurie </a:t>
            </a:r>
            <a:endParaRPr sz="18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311700" y="322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Contexte général</a:t>
            </a:r>
            <a:endParaRPr sz="2800">
              <a:solidFill>
                <a:srgbClr val="00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311700" y="808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EB Garamond SemiBold"/>
                <a:ea typeface="EB Garamond SemiBold"/>
                <a:cs typeface="EB Garamond SemiBold"/>
                <a:sym typeface="EB Garamond SemiBold"/>
              </a:rPr>
              <a:t>Le Formula Student</a:t>
            </a:r>
            <a:endParaRPr sz="1800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13" y="2178300"/>
            <a:ext cx="5927725" cy="253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6909825" y="2871675"/>
            <a:ext cx="20328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Photo des équipes au FS Germany </a:t>
            </a:r>
            <a:endParaRPr u="sng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u="sng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Source : https://www.greenteam-stuttgart.de/en/formula-student/</a:t>
            </a:r>
            <a:endParaRPr sz="1200" i="1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</p:spPr>
        <p:txBody>
          <a:bodyPr spcFirstLastPara="1" wrap="square" lIns="342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/>
        </p:nvSpPr>
        <p:spPr>
          <a:xfrm>
            <a:off x="311700" y="322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Contexte général</a:t>
            </a:r>
            <a:endParaRPr sz="2800">
              <a:solidFill>
                <a:srgbClr val="00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311700" y="808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EB Garamond SemiBold"/>
                <a:ea typeface="EB Garamond SemiBold"/>
                <a:cs typeface="EB Garamond SemiBold"/>
                <a:sym typeface="EB Garamond SemiBold"/>
              </a:rPr>
              <a:t>Les épreuves statiques du Formula Student</a:t>
            </a:r>
            <a:endParaRPr sz="1800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311700" y="1686000"/>
            <a:ext cx="14103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Engineering Design</a:t>
            </a:r>
            <a:endParaRPr sz="18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11700" y="3737075"/>
            <a:ext cx="18765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Cost and Manufacturing</a:t>
            </a: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311700" y="2640375"/>
            <a:ext cx="14103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Business Presentation</a:t>
            </a: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5837550" y="1888650"/>
            <a:ext cx="17904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Tilt &amp; Braking</a:t>
            </a: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 l="44901" t="38101" r="33824" b="36199"/>
          <a:stretch/>
        </p:blipFill>
        <p:spPr>
          <a:xfrm>
            <a:off x="5417875" y="2640375"/>
            <a:ext cx="2769554" cy="1881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</p:spPr>
        <p:txBody>
          <a:bodyPr spcFirstLastPara="1" wrap="square" lIns="342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/>
        </p:nvSpPr>
        <p:spPr>
          <a:xfrm>
            <a:off x="311700" y="1381200"/>
            <a:ext cx="14103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Accélération </a:t>
            </a:r>
            <a:endParaRPr sz="18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4796625" y="1516975"/>
            <a:ext cx="14103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Skid-pad </a:t>
            </a:r>
            <a:endParaRPr sz="18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1971850" y="3684663"/>
            <a:ext cx="14103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Endurance </a:t>
            </a: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&amp; Efficiency</a:t>
            </a: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3943100" y="3550425"/>
            <a:ext cx="11415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Autocross</a:t>
            </a:r>
            <a:endParaRPr sz="1800"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311700" y="322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Contexte général</a:t>
            </a:r>
            <a:endParaRPr sz="2800">
              <a:solidFill>
                <a:srgbClr val="00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311700" y="808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EB Garamond SemiBold"/>
                <a:ea typeface="EB Garamond SemiBold"/>
                <a:cs typeface="EB Garamond SemiBold"/>
                <a:sym typeface="EB Garamond SemiBold"/>
              </a:rPr>
              <a:t>Les épreuves dynamiques du Formula Student</a:t>
            </a:r>
            <a:endParaRPr sz="1800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863" y="1516976"/>
            <a:ext cx="2694912" cy="179545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/>
          <p:nvPr/>
        </p:nvSpPr>
        <p:spPr>
          <a:xfrm>
            <a:off x="311700" y="1961275"/>
            <a:ext cx="172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Source : </a:t>
            </a:r>
            <a:r>
              <a:rPr lang="fr" sz="1000" i="1" u="sng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www.formulastudent.de</a:t>
            </a:r>
            <a:endParaRPr sz="1000" i="1" u="sng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58" name="Google Shape;158;p19"/>
          <p:cNvPicPr preferRelativeResize="0"/>
          <p:nvPr/>
        </p:nvPicPr>
        <p:blipFill rotWithShape="1">
          <a:blip r:embed="rId4">
            <a:alphaModFix/>
          </a:blip>
          <a:srcRect l="1973" r="6660"/>
          <a:stretch/>
        </p:blipFill>
        <p:spPr>
          <a:xfrm>
            <a:off x="5856700" y="1516973"/>
            <a:ext cx="3201851" cy="161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3400" y="3269600"/>
            <a:ext cx="3060357" cy="171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/>
        </p:nvSpPr>
        <p:spPr>
          <a:xfrm>
            <a:off x="3943100" y="4128975"/>
            <a:ext cx="14103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Source : </a:t>
            </a:r>
            <a:r>
              <a:rPr lang="fr" sz="1000" i="1" u="sng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www.firenzerace.it/</a:t>
            </a:r>
            <a:endParaRPr sz="1000" i="1" u="sng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925" y="2447050"/>
            <a:ext cx="1616065" cy="2236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1971850" y="4452300"/>
            <a:ext cx="172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Source : </a:t>
            </a:r>
            <a:r>
              <a:rPr lang="fr" sz="1000" i="1" u="sng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amccormick21.wordpress.com/</a:t>
            </a:r>
            <a:endParaRPr sz="1000" i="1" u="sng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2033100" y="4234900"/>
            <a:ext cx="71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22km</a:t>
            </a:r>
            <a:endParaRPr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311700" y="1644975"/>
            <a:ext cx="7170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75m</a:t>
            </a:r>
            <a:endParaRPr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</p:spPr>
        <p:txBody>
          <a:bodyPr spcFirstLastPara="1" wrap="square" lIns="342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/>
          <p:nvPr/>
        </p:nvSpPr>
        <p:spPr>
          <a:xfrm rot="-2540588">
            <a:off x="2212426" y="1911577"/>
            <a:ext cx="1748150" cy="21469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 rot="-987">
            <a:off x="3787875" y="1382236"/>
            <a:ext cx="10446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 rot="2700998">
            <a:off x="4725635" y="1716580"/>
            <a:ext cx="730371" cy="2146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3" name="Google Shape;173;p20"/>
          <p:cNvCxnSpPr/>
          <p:nvPr/>
        </p:nvCxnSpPr>
        <p:spPr>
          <a:xfrm flipH="1">
            <a:off x="849400" y="1400525"/>
            <a:ext cx="216000" cy="2085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74" name="Google Shape;174;p20"/>
          <p:cNvSpPr txBox="1"/>
          <p:nvPr/>
        </p:nvSpPr>
        <p:spPr>
          <a:xfrm>
            <a:off x="200850" y="1520225"/>
            <a:ext cx="8199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4CCCC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Top Projet</a:t>
            </a:r>
            <a:endParaRPr sz="1000">
              <a:solidFill>
                <a:srgbClr val="F4CCCC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cxnSp>
        <p:nvCxnSpPr>
          <p:cNvPr id="175" name="Google Shape;175;p20"/>
          <p:cNvCxnSpPr/>
          <p:nvPr/>
        </p:nvCxnSpPr>
        <p:spPr>
          <a:xfrm rot="10800000" flipH="1">
            <a:off x="2346026" y="2066084"/>
            <a:ext cx="6300" cy="53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76" name="Google Shape;176;p20"/>
          <p:cNvSpPr txBox="1"/>
          <p:nvPr/>
        </p:nvSpPr>
        <p:spPr>
          <a:xfrm>
            <a:off x="1939225" y="1732763"/>
            <a:ext cx="8199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4CCCC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Top Copeau</a:t>
            </a:r>
            <a:endParaRPr sz="1000">
              <a:solidFill>
                <a:srgbClr val="F4CCCC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cxnSp>
        <p:nvCxnSpPr>
          <p:cNvPr id="177" name="Google Shape;177;p20"/>
          <p:cNvCxnSpPr>
            <a:endCxn id="178" idx="0"/>
          </p:cNvCxnSpPr>
          <p:nvPr/>
        </p:nvCxnSpPr>
        <p:spPr>
          <a:xfrm flipH="1">
            <a:off x="3757950" y="1495475"/>
            <a:ext cx="5100" cy="4020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78" name="Google Shape;178;p20"/>
          <p:cNvSpPr txBox="1"/>
          <p:nvPr/>
        </p:nvSpPr>
        <p:spPr>
          <a:xfrm>
            <a:off x="3348000" y="1897475"/>
            <a:ext cx="8199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4CCCC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Top Moteur</a:t>
            </a:r>
            <a:endParaRPr sz="1000">
              <a:solidFill>
                <a:srgbClr val="F4CCCC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cxnSp>
        <p:nvCxnSpPr>
          <p:cNvPr id="179" name="Google Shape;179;p20"/>
          <p:cNvCxnSpPr/>
          <p:nvPr/>
        </p:nvCxnSpPr>
        <p:spPr>
          <a:xfrm rot="10800000" flipH="1">
            <a:off x="4834670" y="1421668"/>
            <a:ext cx="183300" cy="1662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80" name="Google Shape;180;p20"/>
          <p:cNvSpPr txBox="1"/>
          <p:nvPr/>
        </p:nvSpPr>
        <p:spPr>
          <a:xfrm>
            <a:off x="5047738" y="1286975"/>
            <a:ext cx="9108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4CCCC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Top Compet</a:t>
            </a:r>
            <a:endParaRPr sz="1000">
              <a:solidFill>
                <a:srgbClr val="F4CCCC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 rot="2700000">
            <a:off x="925392" y="1975132"/>
            <a:ext cx="1215517" cy="349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4CCCC"/>
                </a:solidFill>
                <a:latin typeface="Corbel"/>
                <a:ea typeface="Corbel"/>
                <a:cs typeface="Corbel"/>
                <a:sym typeface="Corbel"/>
              </a:rPr>
              <a:t>Conception</a:t>
            </a:r>
            <a:endParaRPr b="1">
              <a:solidFill>
                <a:srgbClr val="F4CCCC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 rot="-2550575">
            <a:off x="2417442" y="2064330"/>
            <a:ext cx="1215604" cy="349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4CCCC"/>
                </a:solidFill>
                <a:latin typeface="Corbel"/>
                <a:ea typeface="Corbel"/>
                <a:cs typeface="Corbel"/>
                <a:sym typeface="Corbel"/>
              </a:rPr>
              <a:t>Production</a:t>
            </a:r>
            <a:endParaRPr b="1">
              <a:solidFill>
                <a:srgbClr val="F4CCCC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 rot="1697">
            <a:off x="3813608" y="1495770"/>
            <a:ext cx="12156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4CCCC"/>
                </a:solidFill>
                <a:latin typeface="Corbel"/>
                <a:ea typeface="Corbel"/>
                <a:cs typeface="Corbel"/>
                <a:sym typeface="Corbel"/>
              </a:rPr>
              <a:t>Validation</a:t>
            </a:r>
            <a:endParaRPr b="1">
              <a:solidFill>
                <a:srgbClr val="F4CCCC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 rot="2700000">
            <a:off x="4663288" y="1722682"/>
            <a:ext cx="526087" cy="349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4CCCC"/>
                </a:solidFill>
                <a:latin typeface="Corbel"/>
                <a:ea typeface="Corbel"/>
                <a:cs typeface="Corbel"/>
                <a:sym typeface="Corbel"/>
              </a:rPr>
              <a:t>REX</a:t>
            </a:r>
            <a:endParaRPr b="1">
              <a:solidFill>
                <a:srgbClr val="F4CCCC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5" name="Google Shape;185;p20"/>
          <p:cNvSpPr/>
          <p:nvPr/>
        </p:nvSpPr>
        <p:spPr>
          <a:xfrm rot="2703755">
            <a:off x="763182" y="1940584"/>
            <a:ext cx="1747757" cy="2146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 rot="-2540588">
            <a:off x="4895851" y="3171877"/>
            <a:ext cx="1748150" cy="21469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 rot="-987">
            <a:off x="6471300" y="2642536"/>
            <a:ext cx="10446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 rot="2700998">
            <a:off x="7409060" y="2976880"/>
            <a:ext cx="730371" cy="2146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9" name="Google Shape;189;p20"/>
          <p:cNvCxnSpPr/>
          <p:nvPr/>
        </p:nvCxnSpPr>
        <p:spPr>
          <a:xfrm flipH="1">
            <a:off x="3532825" y="2660825"/>
            <a:ext cx="216000" cy="208500"/>
          </a:xfrm>
          <a:prstGeom prst="straightConnector1">
            <a:avLst/>
          </a:prstGeom>
          <a:noFill/>
          <a:ln w="9525" cap="flat" cmpd="sng">
            <a:solidFill>
              <a:srgbClr val="C9DAF8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0" name="Google Shape;190;p20"/>
          <p:cNvSpPr txBox="1"/>
          <p:nvPr/>
        </p:nvSpPr>
        <p:spPr>
          <a:xfrm>
            <a:off x="2908025" y="2806325"/>
            <a:ext cx="8199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C9DAF8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Top Projet</a:t>
            </a:r>
            <a:endParaRPr sz="1000">
              <a:solidFill>
                <a:srgbClr val="C9DAF8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cxnSp>
        <p:nvCxnSpPr>
          <p:cNvPr id="191" name="Google Shape;191;p20"/>
          <p:cNvCxnSpPr/>
          <p:nvPr/>
        </p:nvCxnSpPr>
        <p:spPr>
          <a:xfrm rot="10800000" flipH="1">
            <a:off x="5029451" y="3326384"/>
            <a:ext cx="6300" cy="533100"/>
          </a:xfrm>
          <a:prstGeom prst="straightConnector1">
            <a:avLst/>
          </a:prstGeom>
          <a:noFill/>
          <a:ln w="9525" cap="flat" cmpd="sng">
            <a:solidFill>
              <a:srgbClr val="C9DAF8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2" name="Google Shape;192;p20"/>
          <p:cNvSpPr txBox="1"/>
          <p:nvPr/>
        </p:nvSpPr>
        <p:spPr>
          <a:xfrm>
            <a:off x="4622650" y="2993063"/>
            <a:ext cx="8199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C9DAF8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Top Copeau</a:t>
            </a:r>
            <a:endParaRPr sz="1000">
              <a:solidFill>
                <a:srgbClr val="C9DAF8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cxnSp>
        <p:nvCxnSpPr>
          <p:cNvPr id="193" name="Google Shape;193;p20"/>
          <p:cNvCxnSpPr>
            <a:endCxn id="194" idx="0"/>
          </p:cNvCxnSpPr>
          <p:nvPr/>
        </p:nvCxnSpPr>
        <p:spPr>
          <a:xfrm flipH="1">
            <a:off x="6441375" y="2755775"/>
            <a:ext cx="5100" cy="4020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4" name="Google Shape;194;p20"/>
          <p:cNvSpPr txBox="1"/>
          <p:nvPr/>
        </p:nvSpPr>
        <p:spPr>
          <a:xfrm>
            <a:off x="6031425" y="3157775"/>
            <a:ext cx="8199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C9DAF8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Top Moteur</a:t>
            </a:r>
            <a:endParaRPr sz="1000">
              <a:solidFill>
                <a:srgbClr val="C9DAF8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cxnSp>
        <p:nvCxnSpPr>
          <p:cNvPr id="195" name="Google Shape;195;p20"/>
          <p:cNvCxnSpPr/>
          <p:nvPr/>
        </p:nvCxnSpPr>
        <p:spPr>
          <a:xfrm rot="10800000" flipH="1">
            <a:off x="7518095" y="2681968"/>
            <a:ext cx="183300" cy="166200"/>
          </a:xfrm>
          <a:prstGeom prst="straightConnector1">
            <a:avLst/>
          </a:prstGeom>
          <a:noFill/>
          <a:ln w="9525" cap="flat" cmpd="sng">
            <a:solidFill>
              <a:srgbClr val="C9DAF8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6" name="Google Shape;196;p20"/>
          <p:cNvSpPr txBox="1"/>
          <p:nvPr/>
        </p:nvSpPr>
        <p:spPr>
          <a:xfrm>
            <a:off x="7721363" y="2599175"/>
            <a:ext cx="9108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C9DAF8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Top Compet</a:t>
            </a:r>
            <a:endParaRPr sz="1000">
              <a:solidFill>
                <a:srgbClr val="C9DAF8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 rot="2700000">
            <a:off x="3608817" y="3235432"/>
            <a:ext cx="1215517" cy="349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C9DAF8"/>
                </a:solidFill>
                <a:latin typeface="Corbel"/>
                <a:ea typeface="Corbel"/>
                <a:cs typeface="Corbel"/>
                <a:sym typeface="Corbel"/>
              </a:rPr>
              <a:t>Conception</a:t>
            </a:r>
            <a:endParaRPr b="1">
              <a:solidFill>
                <a:srgbClr val="C9DAF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 rot="-2550575">
            <a:off x="5100867" y="3324630"/>
            <a:ext cx="1215604" cy="349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C9DAF8"/>
                </a:solidFill>
                <a:latin typeface="Corbel"/>
                <a:ea typeface="Corbel"/>
                <a:cs typeface="Corbel"/>
                <a:sym typeface="Corbel"/>
              </a:rPr>
              <a:t>Production</a:t>
            </a:r>
            <a:endParaRPr b="1">
              <a:solidFill>
                <a:srgbClr val="C9DAF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 rot="1697">
            <a:off x="6497033" y="2756070"/>
            <a:ext cx="12156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C9DAF8"/>
                </a:solidFill>
                <a:latin typeface="Corbel"/>
                <a:ea typeface="Corbel"/>
                <a:cs typeface="Corbel"/>
                <a:sym typeface="Corbel"/>
              </a:rPr>
              <a:t>Validation</a:t>
            </a:r>
            <a:endParaRPr b="1">
              <a:solidFill>
                <a:srgbClr val="C9DAF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 rot="2700000">
            <a:off x="7346713" y="2982982"/>
            <a:ext cx="526087" cy="349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C9DAF8"/>
                </a:solidFill>
                <a:latin typeface="Corbel"/>
                <a:ea typeface="Corbel"/>
                <a:cs typeface="Corbel"/>
                <a:sym typeface="Corbel"/>
              </a:rPr>
              <a:t>REX</a:t>
            </a:r>
            <a:endParaRPr b="1">
              <a:solidFill>
                <a:srgbClr val="C9DAF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1" name="Google Shape;201;p20"/>
          <p:cNvSpPr/>
          <p:nvPr/>
        </p:nvSpPr>
        <p:spPr>
          <a:xfrm rot="2703755">
            <a:off x="3446607" y="3200884"/>
            <a:ext cx="1747757" cy="2146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 txBox="1"/>
          <p:nvPr/>
        </p:nvSpPr>
        <p:spPr>
          <a:xfrm rot="1519">
            <a:off x="5684750" y="1663475"/>
            <a:ext cx="20373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4CCCC"/>
                </a:solidFill>
                <a:latin typeface="Corbel"/>
                <a:ea typeface="Corbel"/>
                <a:cs typeface="Corbel"/>
                <a:sym typeface="Corbel"/>
              </a:rPr>
              <a:t>Véhicule année N</a:t>
            </a:r>
            <a:endParaRPr sz="1800" b="1">
              <a:solidFill>
                <a:srgbClr val="F4CCCC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 rot="1414">
            <a:off x="6515500" y="2089325"/>
            <a:ext cx="21885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C9DAF8"/>
                </a:solidFill>
                <a:latin typeface="Corbel"/>
                <a:ea typeface="Corbel"/>
                <a:cs typeface="Corbel"/>
                <a:sym typeface="Corbel"/>
              </a:rPr>
              <a:t>Véhicule année N+1</a:t>
            </a:r>
            <a:endParaRPr sz="1800" b="1">
              <a:solidFill>
                <a:srgbClr val="C9DAF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04" name="Google Shape;204;p20"/>
          <p:cNvCxnSpPr/>
          <p:nvPr/>
        </p:nvCxnSpPr>
        <p:spPr>
          <a:xfrm>
            <a:off x="1020750" y="1589375"/>
            <a:ext cx="4500" cy="2385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0"/>
          <p:cNvCxnSpPr/>
          <p:nvPr/>
        </p:nvCxnSpPr>
        <p:spPr>
          <a:xfrm flipH="1">
            <a:off x="2341225" y="2681975"/>
            <a:ext cx="5700" cy="1282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0"/>
          <p:cNvCxnSpPr/>
          <p:nvPr/>
        </p:nvCxnSpPr>
        <p:spPr>
          <a:xfrm flipH="1">
            <a:off x="3724275" y="2155175"/>
            <a:ext cx="4200" cy="432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0"/>
          <p:cNvCxnSpPr/>
          <p:nvPr/>
        </p:nvCxnSpPr>
        <p:spPr>
          <a:xfrm>
            <a:off x="3720075" y="2840975"/>
            <a:ext cx="4200" cy="1311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0"/>
          <p:cNvCxnSpPr/>
          <p:nvPr/>
        </p:nvCxnSpPr>
        <p:spPr>
          <a:xfrm flipH="1">
            <a:off x="5033500" y="3947325"/>
            <a:ext cx="1200" cy="27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20"/>
          <p:cNvCxnSpPr/>
          <p:nvPr/>
        </p:nvCxnSpPr>
        <p:spPr>
          <a:xfrm flipH="1">
            <a:off x="6449950" y="3418425"/>
            <a:ext cx="4200" cy="758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0"/>
          <p:cNvCxnSpPr/>
          <p:nvPr/>
        </p:nvCxnSpPr>
        <p:spPr>
          <a:xfrm>
            <a:off x="7518100" y="3422375"/>
            <a:ext cx="6900" cy="804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0"/>
          <p:cNvCxnSpPr/>
          <p:nvPr/>
        </p:nvCxnSpPr>
        <p:spPr>
          <a:xfrm>
            <a:off x="1992721" y="4198286"/>
            <a:ext cx="332400" cy="406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20"/>
          <p:cNvSpPr/>
          <p:nvPr/>
        </p:nvSpPr>
        <p:spPr>
          <a:xfrm flipH="1">
            <a:off x="924299" y="4445901"/>
            <a:ext cx="1400700" cy="14370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13" name="Google Shape;213;p20"/>
          <p:cNvCxnSpPr/>
          <p:nvPr/>
        </p:nvCxnSpPr>
        <p:spPr>
          <a:xfrm>
            <a:off x="757956" y="4230711"/>
            <a:ext cx="265500" cy="308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0"/>
          <p:cNvSpPr/>
          <p:nvPr/>
        </p:nvSpPr>
        <p:spPr>
          <a:xfrm>
            <a:off x="923811" y="4604386"/>
            <a:ext cx="1400700" cy="14370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215" name="Google Shape;215;p20"/>
          <p:cNvSpPr txBox="1"/>
          <p:nvPr/>
        </p:nvSpPr>
        <p:spPr>
          <a:xfrm>
            <a:off x="66675" y="4060175"/>
            <a:ext cx="7092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AVRIL 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0"/>
          <p:cNvSpPr txBox="1"/>
          <p:nvPr/>
        </p:nvSpPr>
        <p:spPr>
          <a:xfrm>
            <a:off x="1184081" y="4060186"/>
            <a:ext cx="8199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DÉCEMBRE 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7" name="Google Shape;217;p20"/>
          <p:cNvCxnSpPr/>
          <p:nvPr/>
        </p:nvCxnSpPr>
        <p:spPr>
          <a:xfrm>
            <a:off x="3412673" y="4201025"/>
            <a:ext cx="332400" cy="406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20"/>
          <p:cNvSpPr/>
          <p:nvPr/>
        </p:nvSpPr>
        <p:spPr>
          <a:xfrm flipH="1">
            <a:off x="2353164" y="4445890"/>
            <a:ext cx="1400700" cy="14370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2352675" y="4604375"/>
            <a:ext cx="1400700" cy="14370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220" name="Google Shape;220;p20"/>
          <p:cNvSpPr txBox="1"/>
          <p:nvPr/>
        </p:nvSpPr>
        <p:spPr>
          <a:xfrm>
            <a:off x="2612945" y="4060175"/>
            <a:ext cx="8199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AVRIL N+1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1" name="Google Shape;221;p20"/>
          <p:cNvCxnSpPr/>
          <p:nvPr/>
        </p:nvCxnSpPr>
        <p:spPr>
          <a:xfrm>
            <a:off x="4716975" y="4274075"/>
            <a:ext cx="302700" cy="319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20"/>
          <p:cNvSpPr/>
          <p:nvPr/>
        </p:nvSpPr>
        <p:spPr>
          <a:xfrm flipH="1">
            <a:off x="3771266" y="4443790"/>
            <a:ext cx="1248300" cy="14370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3770764" y="4602275"/>
            <a:ext cx="1248300" cy="14370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3800475" y="4058075"/>
            <a:ext cx="9330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DÉCEMBRE N+1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5" name="Google Shape;225;p20"/>
          <p:cNvCxnSpPr/>
          <p:nvPr/>
        </p:nvCxnSpPr>
        <p:spPr>
          <a:xfrm>
            <a:off x="6079673" y="4198925"/>
            <a:ext cx="332400" cy="406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20"/>
          <p:cNvSpPr/>
          <p:nvPr/>
        </p:nvSpPr>
        <p:spPr>
          <a:xfrm flipH="1">
            <a:off x="5020164" y="4443790"/>
            <a:ext cx="1400700" cy="14370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5019675" y="4602275"/>
            <a:ext cx="1400700" cy="14370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5279945" y="4058075"/>
            <a:ext cx="8199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AVRIL N+2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9" name="Google Shape;229;p20"/>
          <p:cNvCxnSpPr/>
          <p:nvPr/>
        </p:nvCxnSpPr>
        <p:spPr>
          <a:xfrm>
            <a:off x="7337486" y="4274075"/>
            <a:ext cx="302700" cy="319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20"/>
          <p:cNvSpPr/>
          <p:nvPr/>
        </p:nvSpPr>
        <p:spPr>
          <a:xfrm flipH="1">
            <a:off x="6391777" y="4443790"/>
            <a:ext cx="1248300" cy="14370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6391275" y="4602275"/>
            <a:ext cx="1248300" cy="14370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232" name="Google Shape;232;p20"/>
          <p:cNvSpPr txBox="1"/>
          <p:nvPr/>
        </p:nvSpPr>
        <p:spPr>
          <a:xfrm>
            <a:off x="6420986" y="4058075"/>
            <a:ext cx="9330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JUILLET  N+2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0"/>
          <p:cNvSpPr txBox="1"/>
          <p:nvPr/>
        </p:nvSpPr>
        <p:spPr>
          <a:xfrm>
            <a:off x="471000" y="228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Contexte général</a:t>
            </a:r>
            <a:endParaRPr sz="2800">
              <a:solidFill>
                <a:srgbClr val="00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34" name="Google Shape;234;p20"/>
          <p:cNvSpPr txBox="1"/>
          <p:nvPr/>
        </p:nvSpPr>
        <p:spPr>
          <a:xfrm>
            <a:off x="471000" y="714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EB Garamond SemiBold"/>
                <a:ea typeface="EB Garamond SemiBold"/>
                <a:cs typeface="EB Garamond SemiBold"/>
                <a:sym typeface="EB Garamond SemiBold"/>
              </a:rPr>
              <a:t>La gestion de projet à l’EPSA - Cycle de développement des véhicules</a:t>
            </a:r>
            <a:endParaRPr sz="1800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35" name="Google Shape;235;p20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</p:spPr>
        <p:txBody>
          <a:bodyPr spcFirstLastPara="1" wrap="square" lIns="342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 txBox="1"/>
          <p:nvPr/>
        </p:nvSpPr>
        <p:spPr>
          <a:xfrm>
            <a:off x="311700" y="322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Contexte général</a:t>
            </a:r>
            <a:endParaRPr sz="2800">
              <a:solidFill>
                <a:srgbClr val="00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41" name="Google Shape;241;p21"/>
          <p:cNvSpPr txBox="1"/>
          <p:nvPr/>
        </p:nvSpPr>
        <p:spPr>
          <a:xfrm>
            <a:off x="311700" y="808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EB Garamond SemiBold"/>
                <a:ea typeface="EB Garamond SemiBold"/>
                <a:cs typeface="EB Garamond SemiBold"/>
                <a:sym typeface="EB Garamond SemiBold"/>
              </a:rPr>
              <a:t>La gestion de projet à l’EPSA - Modèle Managérial intergénérationnel</a:t>
            </a:r>
            <a:endParaRPr sz="1800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752600"/>
            <a:ext cx="4290075" cy="31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</p:spPr>
        <p:txBody>
          <a:bodyPr spcFirstLastPara="1" wrap="square" lIns="342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</p:spPr>
        <p:txBody>
          <a:bodyPr spcFirstLastPara="1" wrap="square" lIns="342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sp>
        <p:nvSpPr>
          <p:cNvPr id="249" name="Google Shape;249;p22"/>
          <p:cNvSpPr txBox="1"/>
          <p:nvPr/>
        </p:nvSpPr>
        <p:spPr>
          <a:xfrm>
            <a:off x="311700" y="322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Contexte général</a:t>
            </a:r>
            <a:endParaRPr sz="2800">
              <a:solidFill>
                <a:srgbClr val="00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50" name="Google Shape;250;p22"/>
          <p:cNvSpPr txBox="1"/>
          <p:nvPr/>
        </p:nvSpPr>
        <p:spPr>
          <a:xfrm>
            <a:off x="311700" y="808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EB Garamond SemiBold"/>
                <a:ea typeface="EB Garamond SemiBold"/>
                <a:cs typeface="EB Garamond SemiBold"/>
                <a:sym typeface="EB Garamond SemiBold"/>
              </a:rPr>
              <a:t>Nos Partenaires</a:t>
            </a:r>
            <a:endParaRPr sz="1800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pic>
        <p:nvPicPr>
          <p:cNvPr id="251" name="Google Shape;2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00" y="2247700"/>
            <a:ext cx="1625048" cy="172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5575" y="2365575"/>
            <a:ext cx="2176726" cy="16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748" y="22921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314672"/>
            <a:ext cx="1723194" cy="172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_EPSA">
  <a:themeElements>
    <a:clrScheme name="À bande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</Words>
  <Application>Microsoft Office PowerPoint</Application>
  <PresentationFormat>Affichage à l'écran (16:9)</PresentationFormat>
  <Paragraphs>118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Corbel</vt:lpstr>
      <vt:lpstr>Noto Sans Symbols</vt:lpstr>
      <vt:lpstr>Arial</vt:lpstr>
      <vt:lpstr>EB Garamond Medium</vt:lpstr>
      <vt:lpstr>EB Garamond SemiBold</vt:lpstr>
      <vt:lpstr>EB Garamond</vt:lpstr>
      <vt:lpstr>Roboto</vt:lpstr>
      <vt:lpstr>Thème_EPSA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Arthur Rodriguez</dc:creator>
  <cp:lastModifiedBy>Arthur Rodriguez</cp:lastModifiedBy>
  <cp:revision>1</cp:revision>
  <dcterms:modified xsi:type="dcterms:W3CDTF">2019-05-22T17:46:21Z</dcterms:modified>
</cp:coreProperties>
</file>